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lvl1pPr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1pPr>
    <a:lvl2pPr indent="2286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2pPr>
    <a:lvl3pPr indent="4572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3pPr>
    <a:lvl4pPr indent="6858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4pPr>
    <a:lvl5pPr indent="9144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5pPr>
    <a:lvl6pPr indent="11430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6pPr>
    <a:lvl7pPr indent="13716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7pPr>
    <a:lvl8pPr indent="16002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8pPr>
    <a:lvl9pPr indent="1828800" algn="ctr" defTabSz="647700">
      <a:defRPr sz="5800">
        <a:solidFill>
          <a:srgbClr val="FFFFFF"/>
        </a:solidFill>
        <a:latin typeface="+mn-lt"/>
        <a:ea typeface="+mn-ea"/>
        <a:cs typeface="+mn-cs"/>
        <a:sym typeface="Chalkduste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456" y="-9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2464963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778000" y="3657600"/>
            <a:ext cx="20828000" cy="35687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778000" y="7327900"/>
            <a:ext cx="20828000" cy="1892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228600" algn="ctr">
              <a:spcBef>
                <a:spcPts val="0"/>
              </a:spcBef>
              <a:buSzTx/>
              <a:buNone/>
              <a:defRPr sz="4800"/>
            </a:lvl2pPr>
            <a:lvl3pPr marL="0" indent="457200" algn="ctr">
              <a:spcBef>
                <a:spcPts val="0"/>
              </a:spcBef>
              <a:buSzTx/>
              <a:buNone/>
              <a:defRPr sz="4800"/>
            </a:lvl3pPr>
            <a:lvl4pPr marL="0" indent="685800" algn="ctr">
              <a:spcBef>
                <a:spcPts val="0"/>
              </a:spcBef>
              <a:buSzTx/>
              <a:buNone/>
              <a:defRPr sz="4800"/>
            </a:lvl4pPr>
            <a:lvl5pPr marL="0" indent="914400" algn="ctr">
              <a:spcBef>
                <a:spcPts val="0"/>
              </a:spcBef>
              <a:buSzTx/>
              <a:buNone/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778000" y="9550400"/>
            <a:ext cx="20828000" cy="21209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778000" y="11785600"/>
            <a:ext cx="20828000" cy="1346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228600" algn="ctr">
              <a:spcBef>
                <a:spcPts val="0"/>
              </a:spcBef>
              <a:buSzTx/>
              <a:buNone/>
              <a:defRPr sz="4800"/>
            </a:lvl2pPr>
            <a:lvl3pPr marL="0" indent="457200" algn="ctr">
              <a:spcBef>
                <a:spcPts val="0"/>
              </a:spcBef>
              <a:buSzTx/>
              <a:buNone/>
              <a:defRPr sz="4800"/>
            </a:lvl3pPr>
            <a:lvl4pPr marL="0" indent="685800" algn="ctr">
              <a:spcBef>
                <a:spcPts val="0"/>
              </a:spcBef>
              <a:buSzTx/>
              <a:buNone/>
              <a:defRPr sz="4800"/>
            </a:lvl4pPr>
            <a:lvl5pPr marL="0" indent="914400" algn="ctr">
              <a:spcBef>
                <a:spcPts val="0"/>
              </a:spcBef>
              <a:buSzTx/>
              <a:buNone/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5067300"/>
            <a:ext cx="20828000" cy="35687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574800" y="1854200"/>
            <a:ext cx="10858500" cy="4826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574800" y="6692900"/>
            <a:ext cx="10858500" cy="5067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228600" algn="ctr">
              <a:spcBef>
                <a:spcPts val="0"/>
              </a:spcBef>
              <a:buSzTx/>
              <a:buNone/>
              <a:defRPr sz="4800"/>
            </a:lvl2pPr>
            <a:lvl3pPr marL="0" indent="457200" algn="ctr">
              <a:spcBef>
                <a:spcPts val="0"/>
              </a:spcBef>
              <a:buSzTx/>
              <a:buNone/>
              <a:defRPr sz="4800"/>
            </a:lvl3pPr>
            <a:lvl4pPr marL="0" indent="685800" algn="ctr">
              <a:spcBef>
                <a:spcPts val="0"/>
              </a:spcBef>
              <a:buSzTx/>
              <a:buNone/>
              <a:defRPr sz="4800"/>
            </a:lvl4pPr>
            <a:lvl5pPr marL="0" indent="914400" algn="ctr">
              <a:spcBef>
                <a:spcPts val="0"/>
              </a:spcBef>
              <a:buSzTx/>
              <a:buNone/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778000" y="952500"/>
            <a:ext cx="20828000" cy="2286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778000" y="3378200"/>
            <a:ext cx="10007600" cy="9118600"/>
          </a:xfrm>
          <a:prstGeom prst="rect">
            <a:avLst/>
          </a:prstGeom>
        </p:spPr>
        <p:txBody>
          <a:bodyPr/>
          <a:lstStyle>
            <a:lvl1pPr marL="660399" indent="-660399" algn="l">
              <a:spcBef>
                <a:spcPts val="3200"/>
              </a:spcBef>
              <a:buFont typeface="Gill Sans"/>
              <a:buBlip>
                <a:blip r:embed="rId2"/>
              </a:buBlip>
              <a:defRPr sz="4400"/>
            </a:lvl1pPr>
            <a:lvl2pPr marL="1320800" indent="-660400" algn="l">
              <a:spcBef>
                <a:spcPts val="3200"/>
              </a:spcBef>
              <a:buFont typeface="Gill Sans"/>
              <a:buBlip>
                <a:blip r:embed="rId2"/>
              </a:buBlip>
              <a:defRPr sz="4400"/>
            </a:lvl2pPr>
            <a:lvl3pPr marL="1981200" indent="-660400" algn="l">
              <a:spcBef>
                <a:spcPts val="3200"/>
              </a:spcBef>
              <a:buFont typeface="Gill Sans"/>
              <a:buBlip>
                <a:blip r:embed="rId2"/>
              </a:buBlip>
              <a:defRPr sz="4400"/>
            </a:lvl3pPr>
            <a:lvl4pPr marL="2641600" indent="-660400" algn="l">
              <a:spcBef>
                <a:spcPts val="3200"/>
              </a:spcBef>
              <a:buFont typeface="Gill Sans"/>
              <a:buBlip>
                <a:blip r:embed="rId2"/>
              </a:buBlip>
              <a:defRPr sz="4400"/>
            </a:lvl4pPr>
            <a:lvl5pPr marL="3302000" indent="-660400" algn="l">
              <a:spcBef>
                <a:spcPts val="3200"/>
              </a:spcBef>
              <a:buFont typeface="Gill Sans"/>
              <a:buBlip>
                <a:blip r:embed="rId2"/>
              </a:buBlip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778000" y="1498600"/>
            <a:ext cx="20828000" cy="107188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778000" y="355600"/>
            <a:ext cx="20828000" cy="349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778000" y="3898900"/>
            <a:ext cx="20828000" cy="803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Livello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indent="2286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indent="4572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indent="6858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indent="9144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indent="11430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indent="13716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indent="16002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indent="1828800" algn="ctr" defTabSz="647700">
        <a:defRPr sz="100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titleStyle>
    <p:bodyStyle>
      <a:lvl1pPr marL="624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marL="1386839" indent="-624839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marL="2148839" indent="-624839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marL="2910839" indent="-624839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marL="3672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marL="4434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marL="5196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marL="5958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marL="6720840" indent="-624840" algn="just" defTabSz="647700">
        <a:spcBef>
          <a:spcPts val="5100"/>
        </a:spcBef>
        <a:buSzPct val="43000"/>
        <a:buBlip>
          <a:blip r:embed="rId15"/>
        </a:buBlip>
        <a:defRPr sz="41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bodyStyle>
    <p:otherStyle>
      <a:lvl1pPr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1pPr>
      <a:lvl2pPr indent="2286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2pPr>
      <a:lvl3pPr indent="4572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3pPr>
      <a:lvl4pPr indent="6858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4pPr>
      <a:lvl5pPr indent="9144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5pPr>
      <a:lvl6pPr indent="11430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6pPr>
      <a:lvl7pPr indent="13716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7pPr>
      <a:lvl8pPr indent="16002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8pPr>
      <a:lvl9pPr indent="1828800" algn="ctr" defTabSz="647700">
        <a:defRPr sz="2400">
          <a:solidFill>
            <a:schemeClr val="tx1"/>
          </a:solidFill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3067537" y="220133"/>
            <a:ext cx="18248926" cy="2278394"/>
          </a:xfrm>
          <a:prstGeom prst="rect">
            <a:avLst/>
          </a:prstGeom>
        </p:spPr>
        <p:txBody>
          <a:bodyPr/>
          <a:lstStyle>
            <a:lvl1pPr>
              <a:defRPr sz="117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700">
                <a:solidFill>
                  <a:srgbClr val="FFFFFF"/>
                </a:solidFill>
              </a:rPr>
              <a:t>Il Classico</a:t>
            </a:r>
          </a:p>
        </p:txBody>
      </p:sp>
      <p:sp>
        <p:nvSpPr>
          <p:cNvPr id="33" name="Shape 33"/>
          <p:cNvSpPr/>
          <p:nvPr/>
        </p:nvSpPr>
        <p:spPr>
          <a:xfrm>
            <a:off x="1935248" y="2677896"/>
            <a:ext cx="16102731" cy="5540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761999" lvl="0" indent="-761999" algn="just">
              <a:spcBef>
                <a:spcPts val="5100"/>
              </a:spcBef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Le origini del termine.</a:t>
            </a:r>
          </a:p>
          <a:p>
            <a:pPr marL="761999" lvl="0" indent="-761999" algn="just">
              <a:spcBef>
                <a:spcPts val="5100"/>
              </a:spcBef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Il significato del termine.</a:t>
            </a:r>
          </a:p>
          <a:p>
            <a:pPr marL="761999" lvl="0" indent="-761999" algn="just">
              <a:spcBef>
                <a:spcPts val="5100"/>
              </a:spcBef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Gli ambiti.</a:t>
            </a:r>
          </a:p>
          <a:p>
            <a:pPr marL="761999" lvl="0" indent="-761999" algn="just">
              <a:spcBef>
                <a:spcPts val="5100"/>
              </a:spcBef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Quando un libro è definito “classico”.</a:t>
            </a:r>
          </a:p>
        </p:txBody>
      </p:sp>
      <p:sp>
        <p:nvSpPr>
          <p:cNvPr id="34" name="Shape 34"/>
          <p:cNvSpPr/>
          <p:nvPr/>
        </p:nvSpPr>
        <p:spPr>
          <a:xfrm>
            <a:off x="15116809" y="8564683"/>
            <a:ext cx="8069581" cy="4790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Di: Elettra Busti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Giorgia De Vecchi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Lorenzo Gozzi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Isabel Mantino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Alice Sacco</a:t>
            </a:r>
          </a:p>
        </p:txBody>
      </p:sp>
      <p:sp>
        <p:nvSpPr>
          <p:cNvPr id="35" name="Shape 35"/>
          <p:cNvSpPr>
            <a:spLocks noGrp="1"/>
          </p:cNvSpPr>
          <p:nvPr>
            <p:ph type="sldNum" sz="quarter" idx="4294967295"/>
          </p:nvPr>
        </p:nvSpPr>
        <p:spPr>
          <a:xfrm>
            <a:off x="23285589" y="12822766"/>
            <a:ext cx="298528" cy="567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2400">
                <a:solidFill>
                  <a:srgbClr val="FFFFFF"/>
                </a:solidFill>
              </a:rPr>
              <a:t>1</a:t>
            </a:fld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3419855" y="74430"/>
            <a:ext cx="18886869" cy="1911153"/>
          </a:xfrm>
          <a:prstGeom prst="rect">
            <a:avLst/>
          </a:prstGeom>
        </p:spPr>
        <p:txBody>
          <a:bodyPr anchor="ctr"/>
          <a:lstStyle>
            <a:lvl1pPr defTabSz="641223">
              <a:defRPr sz="11187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187">
                <a:solidFill>
                  <a:srgbClr val="FFFFFF"/>
                </a:solidFill>
              </a:rPr>
              <a:t>Le origini del termine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3087066" y="2970086"/>
            <a:ext cx="18209867" cy="2665414"/>
          </a:xfrm>
          <a:prstGeom prst="rect">
            <a:avLst/>
          </a:prstGeom>
        </p:spPr>
        <p:txBody>
          <a:bodyPr anchor="ctr"/>
          <a:lstStyle>
            <a:lvl1pPr algn="just">
              <a:spcBef>
                <a:spcPts val="5100"/>
              </a:spcBef>
              <a:defRPr sz="41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 dirty="0">
                <a:solidFill>
                  <a:srgbClr val="FFFFFF"/>
                </a:solidFill>
              </a:rPr>
              <a:t>. </a:t>
            </a:r>
            <a:r>
              <a:rPr sz="4100" dirty="0" err="1">
                <a:solidFill>
                  <a:srgbClr val="FFFFFF"/>
                </a:solidFill>
              </a:rPr>
              <a:t>Classicus</a:t>
            </a:r>
            <a:r>
              <a:rPr sz="4100" dirty="0">
                <a:solidFill>
                  <a:srgbClr val="FFFFFF"/>
                </a:solidFill>
              </a:rPr>
              <a:t>: da </a:t>
            </a:r>
            <a:r>
              <a:rPr sz="4100" i="1" dirty="0">
                <a:solidFill>
                  <a:srgbClr val="FFFFFF"/>
                </a:solidFill>
              </a:rPr>
              <a:t>classis</a:t>
            </a:r>
            <a:r>
              <a:rPr sz="4100" dirty="0">
                <a:solidFill>
                  <a:srgbClr val="FFFFFF"/>
                </a:solidFill>
              </a:rPr>
              <a:t>, </a:t>
            </a:r>
            <a:r>
              <a:rPr sz="4100" dirty="0" err="1">
                <a:solidFill>
                  <a:srgbClr val="FFFFFF"/>
                </a:solidFill>
              </a:rPr>
              <a:t>sostantivo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femminile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della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terza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declinazione</a:t>
            </a:r>
            <a:r>
              <a:rPr sz="4100" dirty="0">
                <a:solidFill>
                  <a:srgbClr val="FFFFFF"/>
                </a:solidFill>
              </a:rPr>
              <a:t> (</a:t>
            </a:r>
            <a:r>
              <a:rPr sz="4100" dirty="0" err="1">
                <a:solidFill>
                  <a:srgbClr val="FFFFFF"/>
                </a:solidFill>
              </a:rPr>
              <a:t>latino</a:t>
            </a:r>
            <a:r>
              <a:rPr sz="4100" dirty="0">
                <a:solidFill>
                  <a:srgbClr val="FFFFFF"/>
                </a:solidFill>
              </a:rPr>
              <a:t>) </a:t>
            </a:r>
            <a:r>
              <a:rPr sz="4100" dirty="0" err="1">
                <a:solidFill>
                  <a:srgbClr val="FFFFFF"/>
                </a:solidFill>
              </a:rPr>
              <a:t>che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poteva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significare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i="1" dirty="0" err="1">
                <a:solidFill>
                  <a:srgbClr val="FFFFFF"/>
                </a:solidFill>
              </a:rPr>
              <a:t>cittadino</a:t>
            </a:r>
            <a:r>
              <a:rPr sz="4100" i="1" dirty="0">
                <a:solidFill>
                  <a:srgbClr val="FFFFFF"/>
                </a:solidFill>
              </a:rPr>
              <a:t> </a:t>
            </a:r>
            <a:r>
              <a:rPr sz="4100" i="1" dirty="0" err="1">
                <a:solidFill>
                  <a:srgbClr val="FFFFFF"/>
                </a:solidFill>
              </a:rPr>
              <a:t>della</a:t>
            </a:r>
            <a:r>
              <a:rPr sz="4100" i="1" dirty="0">
                <a:solidFill>
                  <a:srgbClr val="FFFFFF"/>
                </a:solidFill>
              </a:rPr>
              <a:t> prima </a:t>
            </a:r>
            <a:r>
              <a:rPr sz="4100" i="1" dirty="0" err="1">
                <a:solidFill>
                  <a:srgbClr val="FFFFFF"/>
                </a:solidFill>
              </a:rPr>
              <a:t>classe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dirty="0" err="1">
                <a:solidFill>
                  <a:srgbClr val="FFFFFF"/>
                </a:solidFill>
              </a:rPr>
              <a:t>oppure</a:t>
            </a:r>
            <a:r>
              <a:rPr sz="4100" dirty="0">
                <a:solidFill>
                  <a:srgbClr val="FFFFFF"/>
                </a:solidFill>
              </a:rPr>
              <a:t> </a:t>
            </a:r>
            <a:r>
              <a:rPr sz="4100" i="1" dirty="0" err="1">
                <a:solidFill>
                  <a:srgbClr val="FFFFFF"/>
                </a:solidFill>
              </a:rPr>
              <a:t>flotta</a:t>
            </a:r>
            <a:r>
              <a:rPr sz="4100" i="1" dirty="0">
                <a:solidFill>
                  <a:srgbClr val="FFFFFF"/>
                </a:solidFill>
              </a:rPr>
              <a:t> di </a:t>
            </a:r>
            <a:r>
              <a:rPr sz="4100" i="1" dirty="0" err="1">
                <a:solidFill>
                  <a:srgbClr val="FFFFFF"/>
                </a:solidFill>
              </a:rPr>
              <a:t>guerra</a:t>
            </a:r>
            <a:r>
              <a:rPr sz="41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4294967295"/>
          </p:nvPr>
        </p:nvSpPr>
        <p:spPr>
          <a:xfrm>
            <a:off x="23228488" y="12716933"/>
            <a:ext cx="285730" cy="567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2400">
                <a:solidFill>
                  <a:srgbClr val="FFFFFF"/>
                </a:solidFill>
              </a:rPr>
              <a:t>2</a:t>
            </a:fld>
            <a:endParaRPr sz="2400">
              <a:solidFill>
                <a:srgbClr val="FFFFFF"/>
              </a:solidFill>
            </a:endParaRPr>
          </a:p>
        </p:txBody>
      </p:sp>
      <p:sp>
        <p:nvSpPr>
          <p:cNvPr id="40" name="Shape 40"/>
          <p:cNvSpPr/>
          <p:nvPr/>
        </p:nvSpPr>
        <p:spPr>
          <a:xfrm>
            <a:off x="2991073" y="7686952"/>
            <a:ext cx="18401854" cy="2787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spcBef>
                <a:spcPts val="5100"/>
              </a:spcBef>
              <a:defRPr sz="41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. Durante i secoli è stato utilizzato come sinonimo di:   filosofo da Cicerone, scrittore superiore agli altri e degno di essere imitato da Frontone e in seguito nel XVI secolo come scrittore eccellente e da imitare.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1139196" y="82946"/>
            <a:ext cx="22105609" cy="2438600"/>
          </a:xfrm>
          <a:prstGeom prst="rect">
            <a:avLst/>
          </a:prstGeom>
        </p:spPr>
        <p:txBody>
          <a:bodyPr anchor="ctr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Il significato del termine 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xfrm>
            <a:off x="7732745" y="2366433"/>
            <a:ext cx="8918510" cy="1166615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FFFFFF"/>
                </a:solidFill>
              </a:rPr>
              <a:t>Classico significa …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4294967295"/>
          </p:nvPr>
        </p:nvSpPr>
        <p:spPr>
          <a:xfrm>
            <a:off x="23289892" y="12666133"/>
            <a:ext cx="323788" cy="567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2400">
                <a:solidFill>
                  <a:srgbClr val="FFFFFF"/>
                </a:solidFill>
              </a:rPr>
              <a:t>3</a:t>
            </a:fld>
            <a:endParaRPr sz="2400">
              <a:solidFill>
                <a:srgbClr val="FFFFFF"/>
              </a:solidFill>
            </a:endParaRPr>
          </a:p>
        </p:txBody>
      </p:sp>
      <p:sp>
        <p:nvSpPr>
          <p:cNvPr id="45" name="Shape 45"/>
          <p:cNvSpPr/>
          <p:nvPr/>
        </p:nvSpPr>
        <p:spPr>
          <a:xfrm>
            <a:off x="996418" y="4664175"/>
            <a:ext cx="22391165" cy="6588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</a:rPr>
              <a:t>. Un </a:t>
            </a:r>
            <a:r>
              <a:rPr sz="4200" dirty="0" err="1">
                <a:solidFill>
                  <a:srgbClr val="FFFFFF"/>
                </a:solidFill>
              </a:rPr>
              <a:t>qualcosa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che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appartiene</a:t>
            </a:r>
            <a:r>
              <a:rPr sz="4200" dirty="0">
                <a:solidFill>
                  <a:srgbClr val="FFFFFF"/>
                </a:solidFill>
              </a:rPr>
              <a:t> a un </a:t>
            </a:r>
            <a:r>
              <a:rPr sz="4200" dirty="0" err="1">
                <a:solidFill>
                  <a:srgbClr val="FFFFFF"/>
                </a:solidFill>
              </a:rPr>
              <a:t>periodo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determinato</a:t>
            </a:r>
            <a:r>
              <a:rPr sz="4200" dirty="0">
                <a:solidFill>
                  <a:srgbClr val="FFFFFF"/>
                </a:solidFill>
              </a:rPr>
              <a:t>, </a:t>
            </a:r>
            <a:r>
              <a:rPr sz="4200" dirty="0" err="1">
                <a:solidFill>
                  <a:srgbClr val="FFFFFF"/>
                </a:solidFill>
              </a:rPr>
              <a:t>solitamente</a:t>
            </a:r>
            <a:r>
              <a:rPr sz="4200" dirty="0">
                <a:solidFill>
                  <a:srgbClr val="FFFFFF"/>
                </a:solidFill>
              </a:rPr>
              <a:t> un </a:t>
            </a:r>
            <a:r>
              <a:rPr sz="4200" dirty="0" err="1">
                <a:solidFill>
                  <a:srgbClr val="FFFFFF"/>
                </a:solidFill>
              </a:rPr>
              <a:t>periodo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antico</a:t>
            </a:r>
            <a:r>
              <a:rPr sz="4200" dirty="0">
                <a:solidFill>
                  <a:srgbClr val="FFFFFF"/>
                </a:solidFill>
              </a:rPr>
              <a:t>, come </a:t>
            </a:r>
            <a:r>
              <a:rPr sz="4200" dirty="0" err="1" smtClean="0">
                <a:solidFill>
                  <a:srgbClr val="FFFFFF"/>
                </a:solidFill>
              </a:rPr>
              <a:t>l’Antica</a:t>
            </a:r>
            <a:r>
              <a:rPr sz="4200" dirty="0" smtClean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Grecia</a:t>
            </a:r>
            <a:r>
              <a:rPr sz="4200" dirty="0">
                <a:solidFill>
                  <a:srgbClr val="FFFFFF"/>
                </a:solidFill>
              </a:rPr>
              <a:t> o </a:t>
            </a:r>
            <a:r>
              <a:rPr sz="4200" dirty="0" err="1">
                <a:solidFill>
                  <a:srgbClr val="FFFFFF"/>
                </a:solidFill>
              </a:rPr>
              <a:t>il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mondo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latino</a:t>
            </a:r>
            <a:r>
              <a:rPr sz="4200" dirty="0">
                <a:solidFill>
                  <a:srgbClr val="FFFFFF"/>
                </a:solidFill>
              </a:rPr>
              <a:t>.</a:t>
            </a:r>
          </a:p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</a:rPr>
              <a:t>. La </a:t>
            </a:r>
            <a:r>
              <a:rPr sz="4200" dirty="0" err="1">
                <a:solidFill>
                  <a:srgbClr val="FFFFFF"/>
                </a:solidFill>
              </a:rPr>
              <a:t>maggior</a:t>
            </a:r>
            <a:r>
              <a:rPr sz="4200" dirty="0">
                <a:solidFill>
                  <a:srgbClr val="FFFFFF"/>
                </a:solidFill>
              </a:rPr>
              <a:t> parte </a:t>
            </a:r>
            <a:r>
              <a:rPr sz="4200" dirty="0" err="1">
                <a:solidFill>
                  <a:srgbClr val="FFFFFF"/>
                </a:solidFill>
              </a:rPr>
              <a:t>delle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arti</a:t>
            </a:r>
            <a:r>
              <a:rPr sz="4200" dirty="0">
                <a:solidFill>
                  <a:srgbClr val="FFFFFF"/>
                </a:solidFill>
              </a:rPr>
              <a:t> e </a:t>
            </a:r>
            <a:r>
              <a:rPr sz="4200" dirty="0" err="1">
                <a:solidFill>
                  <a:srgbClr val="FFFFFF"/>
                </a:solidFill>
              </a:rPr>
              <a:t>delle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scienze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sono</a:t>
            </a:r>
            <a:r>
              <a:rPr sz="4200" dirty="0">
                <a:solidFill>
                  <a:srgbClr val="FFFFFF"/>
                </a:solidFill>
              </a:rPr>
              <a:t> definite </a:t>
            </a:r>
            <a:r>
              <a:rPr sz="4200" dirty="0" err="1">
                <a:solidFill>
                  <a:srgbClr val="FFFFFF"/>
                </a:solidFill>
              </a:rPr>
              <a:t>classiche</a:t>
            </a:r>
            <a:r>
              <a:rPr sz="4200" dirty="0">
                <a:solidFill>
                  <a:srgbClr val="FFFFFF"/>
                </a:solidFill>
              </a:rPr>
              <a:t> se le </a:t>
            </a:r>
            <a:r>
              <a:rPr sz="4200" dirty="0" err="1">
                <a:solidFill>
                  <a:srgbClr val="FFFFFF"/>
                </a:solidFill>
              </a:rPr>
              <a:t>scoperte</a:t>
            </a:r>
            <a:r>
              <a:rPr sz="4200" dirty="0">
                <a:solidFill>
                  <a:srgbClr val="FFFFFF"/>
                </a:solidFill>
              </a:rPr>
              <a:t>, le </a:t>
            </a:r>
            <a:r>
              <a:rPr sz="4200" dirty="0" err="1">
                <a:solidFill>
                  <a:srgbClr val="FFFFFF"/>
                </a:solidFill>
              </a:rPr>
              <a:t>invenzioni</a:t>
            </a:r>
            <a:r>
              <a:rPr sz="4200" dirty="0">
                <a:solidFill>
                  <a:srgbClr val="FFFFFF"/>
                </a:solidFill>
              </a:rPr>
              <a:t> e </a:t>
            </a:r>
            <a:r>
              <a:rPr sz="4200" dirty="0" err="1">
                <a:solidFill>
                  <a:srgbClr val="FFFFFF"/>
                </a:solidFill>
              </a:rPr>
              <a:t>i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 smtClean="0">
                <a:solidFill>
                  <a:srgbClr val="FFFFFF"/>
                </a:solidFill>
              </a:rPr>
              <a:t>cambiamenti</a:t>
            </a:r>
            <a:r>
              <a:rPr sz="4200" dirty="0" smtClean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sono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smtClean="0">
                <a:solidFill>
                  <a:srgbClr val="FFFFFF"/>
                </a:solidFill>
              </a:rPr>
              <a:t>stat</a:t>
            </a:r>
            <a:r>
              <a:rPr lang="it-IT" sz="4200" dirty="0" smtClean="0">
                <a:solidFill>
                  <a:srgbClr val="FFFFFF"/>
                </a:solidFill>
              </a:rPr>
              <a:t>i</a:t>
            </a:r>
            <a:r>
              <a:rPr sz="4200" dirty="0" smtClean="0">
                <a:solidFill>
                  <a:srgbClr val="FFFFFF"/>
                </a:solidFill>
              </a:rPr>
              <a:t> </a:t>
            </a:r>
            <a:r>
              <a:rPr sz="4200" dirty="0" err="1" smtClean="0">
                <a:solidFill>
                  <a:srgbClr val="FFFFFF"/>
                </a:solidFill>
              </a:rPr>
              <a:t>apportat</a:t>
            </a:r>
            <a:r>
              <a:rPr lang="it-IT" sz="4200" dirty="0" smtClean="0">
                <a:solidFill>
                  <a:srgbClr val="FFFFFF"/>
                </a:solidFill>
              </a:rPr>
              <a:t>i</a:t>
            </a:r>
            <a:r>
              <a:rPr sz="4200" dirty="0" smtClean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tra</a:t>
            </a:r>
            <a:r>
              <a:rPr sz="4200" dirty="0">
                <a:solidFill>
                  <a:srgbClr val="FFFFFF"/>
                </a:solidFill>
              </a:rPr>
              <a:t> la fine del XVIII e </a:t>
            </a:r>
            <a:r>
              <a:rPr sz="4200" dirty="0" err="1">
                <a:solidFill>
                  <a:srgbClr val="FFFFFF"/>
                </a:solidFill>
              </a:rPr>
              <a:t>l’inizio</a:t>
            </a:r>
            <a:r>
              <a:rPr sz="4200" dirty="0">
                <a:solidFill>
                  <a:srgbClr val="FFFFFF"/>
                </a:solidFill>
              </a:rPr>
              <a:t> del XX </a:t>
            </a:r>
            <a:r>
              <a:rPr sz="4200" dirty="0" err="1">
                <a:solidFill>
                  <a:srgbClr val="FFFFFF"/>
                </a:solidFill>
              </a:rPr>
              <a:t>secolo</a:t>
            </a:r>
            <a:r>
              <a:rPr sz="4200" dirty="0">
                <a:solidFill>
                  <a:srgbClr val="FFFFFF"/>
                </a:solidFill>
              </a:rPr>
              <a:t>.</a:t>
            </a:r>
          </a:p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</a:rPr>
              <a:t>. Un </a:t>
            </a:r>
            <a:r>
              <a:rPr sz="4200" dirty="0" err="1">
                <a:solidFill>
                  <a:srgbClr val="FFFFFF"/>
                </a:solidFill>
              </a:rPr>
              <a:t>qualcosa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che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presenta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caratteri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canonici</a:t>
            </a:r>
            <a:r>
              <a:rPr sz="4200" dirty="0">
                <a:solidFill>
                  <a:srgbClr val="FFFFFF"/>
                </a:solidFill>
              </a:rPr>
              <a:t> e </a:t>
            </a:r>
            <a:r>
              <a:rPr sz="4200" dirty="0" err="1">
                <a:solidFill>
                  <a:srgbClr val="FFFFFF"/>
                </a:solidFill>
              </a:rPr>
              <a:t>tradizionali</a:t>
            </a:r>
            <a:r>
              <a:rPr sz="4200" dirty="0">
                <a:solidFill>
                  <a:srgbClr val="FFFFFF"/>
                </a:solidFill>
              </a:rPr>
              <a:t>.</a:t>
            </a:r>
          </a:p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</a:rPr>
              <a:t>. Per </a:t>
            </a:r>
            <a:r>
              <a:rPr sz="4200" dirty="0" err="1">
                <a:solidFill>
                  <a:srgbClr val="FFFFFF"/>
                </a:solidFill>
              </a:rPr>
              <a:t>noi</a:t>
            </a:r>
            <a:r>
              <a:rPr sz="4200" dirty="0">
                <a:solidFill>
                  <a:srgbClr val="FFFFFF"/>
                </a:solidFill>
              </a:rPr>
              <a:t> “</a:t>
            </a:r>
            <a:r>
              <a:rPr sz="4200" dirty="0" err="1">
                <a:solidFill>
                  <a:srgbClr val="FFFFFF"/>
                </a:solidFill>
              </a:rPr>
              <a:t>classico</a:t>
            </a:r>
            <a:r>
              <a:rPr sz="4200" dirty="0">
                <a:solidFill>
                  <a:srgbClr val="FFFFFF"/>
                </a:solidFill>
              </a:rPr>
              <a:t>” </a:t>
            </a:r>
            <a:r>
              <a:rPr sz="4200" dirty="0" err="1">
                <a:solidFill>
                  <a:srgbClr val="FFFFFF"/>
                </a:solidFill>
              </a:rPr>
              <a:t>può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significare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molte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cose</a:t>
            </a:r>
            <a:r>
              <a:rPr sz="4200" dirty="0">
                <a:solidFill>
                  <a:srgbClr val="FFFFFF"/>
                </a:solidFill>
              </a:rPr>
              <a:t>, </a:t>
            </a:r>
            <a:r>
              <a:rPr sz="4200" dirty="0" err="1">
                <a:solidFill>
                  <a:srgbClr val="FFFFFF"/>
                </a:solidFill>
              </a:rPr>
              <a:t>nella</a:t>
            </a:r>
            <a:r>
              <a:rPr sz="4200" dirty="0">
                <a:solidFill>
                  <a:srgbClr val="FFFFFF"/>
                </a:solidFill>
              </a:rPr>
              <a:t> nostra </a:t>
            </a:r>
            <a:r>
              <a:rPr sz="4200" dirty="0" err="1">
                <a:solidFill>
                  <a:srgbClr val="FFFFFF"/>
                </a:solidFill>
              </a:rPr>
              <a:t>cultura</a:t>
            </a:r>
            <a:r>
              <a:rPr sz="4200" dirty="0">
                <a:solidFill>
                  <a:srgbClr val="FFFFFF"/>
                </a:solidFill>
              </a:rPr>
              <a:t> è </a:t>
            </a:r>
            <a:r>
              <a:rPr sz="4200" dirty="0" err="1">
                <a:solidFill>
                  <a:srgbClr val="FFFFFF"/>
                </a:solidFill>
              </a:rPr>
              <a:t>sinonimo</a:t>
            </a:r>
            <a:r>
              <a:rPr sz="4200" dirty="0">
                <a:solidFill>
                  <a:srgbClr val="FFFFFF"/>
                </a:solidFill>
              </a:rPr>
              <a:t> di </a:t>
            </a:r>
            <a:r>
              <a:rPr sz="4200" dirty="0" err="1">
                <a:solidFill>
                  <a:srgbClr val="FFFFFF"/>
                </a:solidFill>
              </a:rPr>
              <a:t>tradizionale</a:t>
            </a:r>
            <a:r>
              <a:rPr sz="4200" dirty="0">
                <a:solidFill>
                  <a:srgbClr val="FFFFFF"/>
                </a:solidFill>
              </a:rPr>
              <a:t>, </a:t>
            </a:r>
            <a:r>
              <a:rPr sz="4200" dirty="0" err="1">
                <a:solidFill>
                  <a:srgbClr val="FFFFFF"/>
                </a:solidFill>
              </a:rPr>
              <a:t>tipico</a:t>
            </a:r>
            <a:r>
              <a:rPr sz="4200" dirty="0">
                <a:solidFill>
                  <a:srgbClr val="FFFFFF"/>
                </a:solidFill>
              </a:rPr>
              <a:t> e </a:t>
            </a:r>
            <a:r>
              <a:rPr sz="4200" dirty="0" err="1">
                <a:solidFill>
                  <a:srgbClr val="FFFFFF"/>
                </a:solidFill>
              </a:rPr>
              <a:t>senza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aggiunte</a:t>
            </a:r>
            <a:r>
              <a:rPr sz="4200" dirty="0">
                <a:solidFill>
                  <a:srgbClr val="FFFFFF"/>
                </a:solidFill>
              </a:rPr>
              <a:t>, </a:t>
            </a:r>
            <a:r>
              <a:rPr sz="4200" dirty="0" err="1">
                <a:solidFill>
                  <a:srgbClr val="FFFFFF"/>
                </a:solidFill>
              </a:rPr>
              <a:t>insomma</a:t>
            </a:r>
            <a:r>
              <a:rPr sz="4200" dirty="0">
                <a:solidFill>
                  <a:srgbClr val="FFFFFF"/>
                </a:solidFill>
              </a:rPr>
              <a:t> </a:t>
            </a:r>
            <a:r>
              <a:rPr sz="4200" dirty="0" err="1">
                <a:solidFill>
                  <a:srgbClr val="FFFFFF"/>
                </a:solidFill>
              </a:rPr>
              <a:t>così</a:t>
            </a:r>
            <a:r>
              <a:rPr sz="4200" dirty="0">
                <a:solidFill>
                  <a:srgbClr val="FFFFFF"/>
                </a:solidFill>
              </a:rPr>
              <a:t> come è, </a:t>
            </a:r>
            <a:r>
              <a:rPr sz="4200" dirty="0" err="1">
                <a:solidFill>
                  <a:srgbClr val="FFFFFF"/>
                </a:solidFill>
              </a:rPr>
              <a:t>originale</a:t>
            </a:r>
            <a:r>
              <a:rPr sz="4200" dirty="0">
                <a:solidFill>
                  <a:srgbClr val="FFFFFF"/>
                </a:solidFill>
              </a:rPr>
              <a:t>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6756102" y="-33867"/>
            <a:ext cx="11142729" cy="1892301"/>
          </a:xfrm>
          <a:prstGeom prst="rect">
            <a:avLst/>
          </a:prstGeom>
        </p:spPr>
        <p:txBody>
          <a:bodyPr/>
          <a:lstStyle>
            <a:lvl1pPr>
              <a:defRPr sz="10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600">
                <a:solidFill>
                  <a:srgbClr val="FFFFFF"/>
                </a:solidFill>
              </a:rPr>
              <a:t>Gli ambiti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169333" y="1497376"/>
            <a:ext cx="8781456" cy="5125749"/>
          </a:xfrm>
          <a:prstGeom prst="rect">
            <a:avLst/>
          </a:prstGeom>
        </p:spPr>
        <p:txBody>
          <a:bodyPr anchor="ctr"/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73FDFF"/>
                </a:solidFill>
              </a:rPr>
              <a:t>Il cinema narrativo classico</a:t>
            </a:r>
            <a:r>
              <a:rPr sz="3000">
                <a:solidFill>
                  <a:srgbClr val="FFFFFF"/>
                </a:solidFill>
              </a:rPr>
              <a:t> è un periodo della storia del cinema, soprattutto americano, databile tra il 1927 e il 1963 circa. In questo lasso di tempo venne messo a punto e perfezionata una sorta di grammatica cinematografica che è quella ancora alla base del linguaggio filmico moderno.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4294967295"/>
          </p:nvPr>
        </p:nvSpPr>
        <p:spPr>
          <a:xfrm>
            <a:off x="23238101" y="12750800"/>
            <a:ext cx="393505" cy="567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2400">
                <a:solidFill>
                  <a:srgbClr val="FFFFFF"/>
                </a:solidFill>
              </a:rPr>
              <a:t>4</a:t>
            </a:fld>
            <a:endParaRPr sz="2400">
              <a:solidFill>
                <a:srgbClr val="FFFFFF"/>
              </a:solidFill>
            </a:endParaRPr>
          </a:p>
        </p:txBody>
      </p:sp>
      <p:sp>
        <p:nvSpPr>
          <p:cNvPr id="50" name="Shape 50"/>
          <p:cNvSpPr/>
          <p:nvPr/>
        </p:nvSpPr>
        <p:spPr>
          <a:xfrm>
            <a:off x="15068683" y="9443998"/>
            <a:ext cx="9102727" cy="3373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2900">
                <a:solidFill>
                  <a:srgbClr val="FF2F92"/>
                </a:solidFill>
              </a:rPr>
              <a:t>L’abbigliamento classico </a:t>
            </a:r>
            <a:r>
              <a:rPr sz="2900">
                <a:solidFill>
                  <a:srgbClr val="FFFFFF"/>
                </a:solidFill>
              </a:rPr>
              <a:t>è un abbigliamento formale che si adatta a quasi ogni tipo di occasione, esiste un abbigliamento classico per ogni occupazione, per ogni regione, per ogni contesto culturale e per ogni festività.</a:t>
            </a:r>
          </a:p>
        </p:txBody>
      </p:sp>
      <p:sp>
        <p:nvSpPr>
          <p:cNvPr id="51" name="Shape 51"/>
          <p:cNvSpPr/>
          <p:nvPr/>
        </p:nvSpPr>
        <p:spPr>
          <a:xfrm>
            <a:off x="16321881" y="1328042"/>
            <a:ext cx="7812221" cy="4008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00FA92"/>
                </a:solidFill>
              </a:rPr>
              <a:t>La bellezza classica</a:t>
            </a:r>
            <a:r>
              <a:rPr sz="3000">
                <a:solidFill>
                  <a:srgbClr val="FFFFFF"/>
                </a:solidFill>
              </a:rPr>
              <a:t> è una bellezza che rispecchia in tutto e per tutto i canoni dell’estetica del secolo di cui si tratta. La bellezza classica cambia in base all’etica e al concetto del bello, quindi cambia in base al contesto.</a:t>
            </a:r>
          </a:p>
        </p:txBody>
      </p:sp>
      <p:sp>
        <p:nvSpPr>
          <p:cNvPr id="52" name="Shape 52"/>
          <p:cNvSpPr/>
          <p:nvPr/>
        </p:nvSpPr>
        <p:spPr>
          <a:xfrm>
            <a:off x="169333" y="8038448"/>
            <a:ext cx="8781455" cy="4897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E4FF52"/>
                </a:solidFill>
              </a:rPr>
              <a:t>La musica classica</a:t>
            </a:r>
            <a:r>
              <a:rPr sz="2800">
                <a:solidFill>
                  <a:srgbClr val="FFFFFF"/>
                </a:solidFill>
              </a:rPr>
              <a:t> è la musica colta (sia sacra che profana) composta o avente radici nel contesto della cultura occidentale. Essa abbraccia un periodo compreso fra l'XI e il XX secolo; include, in particolare, il periodo caratterizzato dallo sviluppo e impiego prevalente dell'armonia tonale, codificata tra il XVII e il XIX secolo.</a:t>
            </a:r>
          </a:p>
        </p:txBody>
      </p:sp>
      <p:sp>
        <p:nvSpPr>
          <p:cNvPr id="53" name="Shape 53"/>
          <p:cNvSpPr/>
          <p:nvPr/>
        </p:nvSpPr>
        <p:spPr>
          <a:xfrm>
            <a:off x="9246757" y="2538008"/>
            <a:ext cx="6779155" cy="4008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D0CAF0"/>
                </a:solidFill>
              </a:rPr>
              <a:t>Il liceo classico</a:t>
            </a:r>
            <a:r>
              <a:rPr sz="3000">
                <a:solidFill>
                  <a:srgbClr val="FFFFFF"/>
                </a:solidFill>
              </a:rPr>
              <a:t> è una scuola secondaria di secondo grado. Nell’ambito dei licei italiani, il liceo classico è il più antico indirizzo di studio e si caratterizza per una marcata impronta umanistica.</a:t>
            </a:r>
          </a:p>
        </p:txBody>
      </p:sp>
      <p:sp>
        <p:nvSpPr>
          <p:cNvPr id="54" name="Shape 54"/>
          <p:cNvSpPr/>
          <p:nvPr/>
        </p:nvSpPr>
        <p:spPr>
          <a:xfrm>
            <a:off x="16401167" y="6891223"/>
            <a:ext cx="7653647" cy="1962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3300">
                <a:solidFill>
                  <a:srgbClr val="FFFC79"/>
                </a:solidFill>
              </a:rPr>
              <a:t>L’arte e la letteratura classica </a:t>
            </a:r>
            <a:r>
              <a:rPr sz="3300">
                <a:solidFill>
                  <a:srgbClr val="FFFFFF"/>
                </a:solidFill>
              </a:rPr>
              <a:t>sono arti  appartenenti al periodo greco-romano.</a:t>
            </a:r>
          </a:p>
        </p:txBody>
      </p:sp>
      <p:sp>
        <p:nvSpPr>
          <p:cNvPr id="55" name="Shape 55"/>
          <p:cNvSpPr/>
          <p:nvPr/>
        </p:nvSpPr>
        <p:spPr>
          <a:xfrm>
            <a:off x="9387747" y="7225732"/>
            <a:ext cx="5243977" cy="427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3100">
                <a:solidFill>
                  <a:srgbClr val="F2A057"/>
                </a:solidFill>
              </a:rPr>
              <a:t>Un dolce classico</a:t>
            </a:r>
            <a:r>
              <a:rPr sz="3100">
                <a:solidFill>
                  <a:srgbClr val="FFFFFF"/>
                </a:solidFill>
              </a:rPr>
              <a:t> è una ricetta che non aggiunge né toglie nulla alle altre, ma che fa parte della gastronomia di una Nazione.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350605" y="289520"/>
            <a:ext cx="23682790" cy="1484247"/>
          </a:xfrm>
          <a:prstGeom prst="rect">
            <a:avLst/>
          </a:prstGeom>
        </p:spPr>
        <p:txBody>
          <a:bodyPr/>
          <a:lstStyle>
            <a:lvl1pPr>
              <a:defRPr sz="85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500">
                <a:solidFill>
                  <a:srgbClr val="FFFFFF"/>
                </a:solidFill>
              </a:rPr>
              <a:t>Quando un libro è definito “classico”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228269" y="2123645"/>
            <a:ext cx="11458179" cy="3043767"/>
          </a:xfrm>
          <a:prstGeom prst="rect">
            <a:avLst/>
          </a:prstGeom>
        </p:spPr>
        <p:txBody>
          <a:bodyPr anchor="ctr"/>
          <a:lstStyle/>
          <a:p>
            <a:pPr lvl="0" defTabSz="356235">
              <a:defRPr sz="1800">
                <a:solidFill>
                  <a:srgbClr val="000000"/>
                </a:solidFill>
              </a:defRPr>
            </a:pPr>
            <a:r>
              <a:rPr sz="2640">
                <a:solidFill>
                  <a:srgbClr val="73FCD6"/>
                </a:solidFill>
              </a:rPr>
              <a:t>I classici sono libri che esercitano un'influenza particolare sia quando s'impongono come indimenticabili, sia quando si nascondono nelle pieghe della memoria mimetizzandosi da inconscio collettivo o individuale.</a:t>
            </a:r>
          </a:p>
          <a:p>
            <a:pPr lvl="0" defTabSz="356235">
              <a:defRPr sz="1800">
                <a:solidFill>
                  <a:srgbClr val="000000"/>
                </a:solidFill>
              </a:defRPr>
            </a:pPr>
            <a:r>
              <a:rPr sz="2640">
                <a:solidFill>
                  <a:srgbClr val="73FCD6"/>
                </a:solidFill>
              </a:rPr>
              <a:t> - Calvino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4294967295"/>
          </p:nvPr>
        </p:nvSpPr>
        <p:spPr>
          <a:xfrm>
            <a:off x="23466467" y="12733866"/>
            <a:ext cx="309305" cy="567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2400">
                <a:solidFill>
                  <a:srgbClr val="FFFFFF"/>
                </a:solidFill>
              </a:rPr>
              <a:t>5</a:t>
            </a:fld>
            <a:endParaRPr sz="2400">
              <a:solidFill>
                <a:srgbClr val="FFFFFF"/>
              </a:solidFill>
            </a:endParaRPr>
          </a:p>
        </p:txBody>
      </p:sp>
      <p:sp>
        <p:nvSpPr>
          <p:cNvPr id="60" name="Shape 60"/>
          <p:cNvSpPr/>
          <p:nvPr/>
        </p:nvSpPr>
        <p:spPr>
          <a:xfrm>
            <a:off x="15874660" y="1769077"/>
            <a:ext cx="7721355" cy="41078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D7BFF0"/>
                </a:solidFill>
              </a:rPr>
              <a:t>I classici sono quei libri di cui si sente dire di solito: «Sto rileggendo...» e mai «Sto leggendo…». </a:t>
            </a:r>
          </a:p>
          <a:p>
            <a:pPr lvl="0">
              <a:spcBef>
                <a:spcPts val="5100"/>
              </a:spcBef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D7BFF0"/>
                </a:solidFill>
              </a:rPr>
              <a:t>- Calvino</a:t>
            </a:r>
          </a:p>
        </p:txBody>
      </p:sp>
      <p:sp>
        <p:nvSpPr>
          <p:cNvPr id="61" name="Shape 61"/>
          <p:cNvSpPr/>
          <p:nvPr/>
        </p:nvSpPr>
        <p:spPr>
          <a:xfrm>
            <a:off x="14719530" y="9485361"/>
            <a:ext cx="8833513" cy="3753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E4FF52"/>
                </a:solidFill>
              </a:rPr>
              <a:t>I classici sono libri che quanto più si crede di conoscerli per sentito dire, tanto più quando si leggono davvero si trovano nuovi, inaspettati, inediti.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E4FF52"/>
                </a:solidFill>
              </a:rPr>
              <a:t>- Calvino</a:t>
            </a:r>
          </a:p>
        </p:txBody>
      </p:sp>
      <p:sp>
        <p:nvSpPr>
          <p:cNvPr id="62" name="Shape 62"/>
          <p:cNvSpPr/>
          <p:nvPr/>
        </p:nvSpPr>
        <p:spPr>
          <a:xfrm>
            <a:off x="595955" y="9491290"/>
            <a:ext cx="10219636" cy="3741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76D6FF"/>
                </a:solidFill>
              </a:rPr>
              <a:t>I classici sono quei libri che ci arrivano portando su di sé la traccia delle letture che hanno preceduto la nostra e dietro di sé la traccia che hanno lasciato nella cultura o nelle culture che hanno attraversato (o più semplicemente nel linguaggio o nel costume).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76D6FF"/>
                </a:solidFill>
              </a:rPr>
              <a:t>- Calvino</a:t>
            </a:r>
          </a:p>
        </p:txBody>
      </p:sp>
      <p:sp>
        <p:nvSpPr>
          <p:cNvPr id="63" name="Shape 63"/>
          <p:cNvSpPr/>
          <p:nvPr/>
        </p:nvSpPr>
        <p:spPr>
          <a:xfrm>
            <a:off x="191118" y="6309969"/>
            <a:ext cx="24001763" cy="1887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 dirty="0">
                <a:solidFill>
                  <a:srgbClr val="FFFFFF"/>
                </a:solidFill>
              </a:rPr>
              <a:t>Un </a:t>
            </a:r>
            <a:r>
              <a:rPr sz="5800" dirty="0" err="1">
                <a:solidFill>
                  <a:srgbClr val="FFFFFF"/>
                </a:solidFill>
              </a:rPr>
              <a:t>classico</a:t>
            </a:r>
            <a:r>
              <a:rPr sz="5800" dirty="0">
                <a:solidFill>
                  <a:srgbClr val="FFFFFF"/>
                </a:solidFill>
              </a:rPr>
              <a:t> è un </a:t>
            </a:r>
            <a:r>
              <a:rPr sz="5800" dirty="0" err="1">
                <a:solidFill>
                  <a:srgbClr val="FFFFFF"/>
                </a:solidFill>
              </a:rPr>
              <a:t>libro</a:t>
            </a:r>
            <a:r>
              <a:rPr sz="5800" dirty="0">
                <a:solidFill>
                  <a:srgbClr val="FFFFFF"/>
                </a:solidFill>
              </a:rPr>
              <a:t> </a:t>
            </a:r>
            <a:r>
              <a:rPr sz="5800" dirty="0" err="1">
                <a:solidFill>
                  <a:srgbClr val="FFFFFF"/>
                </a:solidFill>
              </a:rPr>
              <a:t>che</a:t>
            </a:r>
            <a:r>
              <a:rPr sz="5800" dirty="0">
                <a:solidFill>
                  <a:srgbClr val="FFFFFF"/>
                </a:solidFill>
              </a:rPr>
              <a:t> non ha </a:t>
            </a:r>
            <a:r>
              <a:rPr sz="5800" dirty="0" err="1">
                <a:solidFill>
                  <a:srgbClr val="FFFFFF"/>
                </a:solidFill>
              </a:rPr>
              <a:t>mai</a:t>
            </a:r>
            <a:r>
              <a:rPr sz="5800" dirty="0">
                <a:solidFill>
                  <a:srgbClr val="FFFFFF"/>
                </a:solidFill>
              </a:rPr>
              <a:t> </a:t>
            </a:r>
            <a:r>
              <a:rPr sz="5800" dirty="0" err="1">
                <a:solidFill>
                  <a:srgbClr val="FFFFFF"/>
                </a:solidFill>
              </a:rPr>
              <a:t>finito</a:t>
            </a:r>
            <a:r>
              <a:rPr sz="5800" dirty="0">
                <a:solidFill>
                  <a:srgbClr val="FFFFFF"/>
                </a:solidFill>
              </a:rPr>
              <a:t> di dire </a:t>
            </a:r>
            <a:r>
              <a:rPr sz="5800" dirty="0" err="1">
                <a:solidFill>
                  <a:srgbClr val="FFFFFF"/>
                </a:solidFill>
              </a:rPr>
              <a:t>quello</a:t>
            </a:r>
            <a:r>
              <a:rPr sz="5800" dirty="0">
                <a:solidFill>
                  <a:srgbClr val="FFFFFF"/>
                </a:solidFill>
              </a:rPr>
              <a:t> </a:t>
            </a:r>
            <a:r>
              <a:rPr sz="5800" dirty="0" err="1">
                <a:solidFill>
                  <a:srgbClr val="FFFFFF"/>
                </a:solidFill>
              </a:rPr>
              <a:t>che</a:t>
            </a:r>
            <a:r>
              <a:rPr sz="5800" dirty="0">
                <a:solidFill>
                  <a:srgbClr val="FFFFFF"/>
                </a:solidFill>
              </a:rPr>
              <a:t> ha da dire. </a:t>
            </a:r>
            <a:endParaRPr lang="it-IT" sz="5800" dirty="0" smtClean="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it-IT" sz="5800" dirty="0" smtClean="0">
                <a:solidFill>
                  <a:srgbClr val="FFFFFF"/>
                </a:solidFill>
              </a:rPr>
              <a:t>I. </a:t>
            </a:r>
            <a:r>
              <a:rPr sz="5800" dirty="0" smtClean="0">
                <a:solidFill>
                  <a:srgbClr val="FFFFFF"/>
                </a:solidFill>
              </a:rPr>
              <a:t>Calvino</a:t>
            </a:r>
            <a:endParaRPr sz="5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650</Words>
  <Application>Microsoft Office PowerPoint</Application>
  <PresentationFormat>Personalizzato</PresentationFormat>
  <Paragraphs>43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Chalkboard</vt:lpstr>
      <vt:lpstr>Il Classico</vt:lpstr>
      <vt:lpstr>Le origini del termine</vt:lpstr>
      <vt:lpstr>Il significato del termine </vt:lpstr>
      <vt:lpstr>Gli ambiti</vt:lpstr>
      <vt:lpstr>Quando un libro è definito “classico”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Classico</dc:title>
  <dc:creator>gbesso</dc:creator>
  <cp:lastModifiedBy>gbesso</cp:lastModifiedBy>
  <cp:revision>2</cp:revision>
  <dcterms:modified xsi:type="dcterms:W3CDTF">2015-04-27T16:22:14Z</dcterms:modified>
</cp:coreProperties>
</file>